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notesMasterIdLst>
    <p:notesMasterId r:id="rId10"/>
  </p:notesMasterIdLst>
  <p:sldIdLst>
    <p:sldId id="257" r:id="rId2"/>
    <p:sldId id="262" r:id="rId3"/>
    <p:sldId id="263" r:id="rId4"/>
    <p:sldId id="261" r:id="rId5"/>
    <p:sldId id="260" r:id="rId6"/>
    <p:sldId id="259" r:id="rId7"/>
    <p:sldId id="264" r:id="rId8"/>
    <p:sldId id="258"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94669" autoAdjust="0"/>
  </p:normalViewPr>
  <p:slideViewPr>
    <p:cSldViewPr>
      <p:cViewPr varScale="1">
        <p:scale>
          <a:sx n="87" d="100"/>
          <a:sy n="87" d="100"/>
        </p:scale>
        <p:origin x="-1464" y="-78"/>
      </p:cViewPr>
      <p:guideLst>
        <p:guide orient="horz" pos="2160"/>
        <p:guide pos="2880"/>
      </p:guideLst>
    </p:cSldViewPr>
  </p:slideViewPr>
  <p:outlineViewPr>
    <p:cViewPr>
      <p:scale>
        <a:sx n="33" d="100"/>
        <a:sy n="33" d="100"/>
      </p:scale>
      <p:origin x="0" y="384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F656A12-C410-4E3E-B111-80170AC1BF36}" type="datetimeFigureOut">
              <a:rPr lang="en-US" smtClean="0"/>
              <a:t>23-Apr-19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A004E18-F260-4619-AC41-5EA8FFEA6F23}" type="slidenum">
              <a:rPr lang="en-US" smtClean="0"/>
              <a:t>‹#›</a:t>
            </a:fld>
            <a:endParaRPr lang="en-US"/>
          </a:p>
        </p:txBody>
      </p:sp>
    </p:spTree>
    <p:extLst>
      <p:ext uri="{BB962C8B-B14F-4D97-AF65-F5344CB8AC3E}">
        <p14:creationId xmlns:p14="http://schemas.microsoft.com/office/powerpoint/2010/main" val="22704703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A004E18-F260-4619-AC41-5EA8FFEA6F23}" type="slidenum">
              <a:rPr lang="en-US" smtClean="0"/>
              <a:t>1</a:t>
            </a:fld>
            <a:endParaRPr lang="en-US"/>
          </a:p>
        </p:txBody>
      </p:sp>
    </p:spTree>
    <p:extLst>
      <p:ext uri="{BB962C8B-B14F-4D97-AF65-F5344CB8AC3E}">
        <p14:creationId xmlns:p14="http://schemas.microsoft.com/office/powerpoint/2010/main" val="8255501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A794D33A-FC55-45C3-AD3B-2ECCFCF296B5}" type="datetimeFigureOut">
              <a:rPr lang="en-US" smtClean="0"/>
              <a:t>23-Apr-19</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2E08DF16-0BFB-494F-9194-CE97B5C65078}" type="slidenum">
              <a:rPr lang="en-US" smtClean="0"/>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A794D33A-FC55-45C3-AD3B-2ECCFCF296B5}" type="datetimeFigureOut">
              <a:rPr lang="en-US" smtClean="0"/>
              <a:t>23-Apr-19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2E08DF16-0BFB-494F-9194-CE97B5C65078}" type="slidenum">
              <a:rPr lang="en-US" smtClean="0"/>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A794D33A-FC55-45C3-AD3B-2ECCFCF296B5}" type="datetimeFigureOut">
              <a:rPr lang="en-US" smtClean="0"/>
              <a:t>23-Apr-19</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2E08DF16-0BFB-494F-9194-CE97B5C65078}" type="slidenum">
              <a:rPr lang="en-US" smtClean="0"/>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A794D33A-FC55-45C3-AD3B-2ECCFCF296B5}" type="datetimeFigureOut">
              <a:rPr lang="en-US" smtClean="0"/>
              <a:t>23-Apr-19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08DF16-0BFB-494F-9194-CE97B5C65078}" type="slidenum">
              <a:rPr lang="en-US" smtClean="0"/>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A794D33A-FC55-45C3-AD3B-2ECCFCF296B5}" type="datetimeFigureOut">
              <a:rPr lang="en-US" smtClean="0"/>
              <a:t>23-Apr-19</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2E08DF16-0BFB-494F-9194-CE97B5C65078}" type="slidenum">
              <a:rPr lang="en-US" smtClean="0"/>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A794D33A-FC55-45C3-AD3B-2ECCFCF296B5}" type="datetimeFigureOut">
              <a:rPr lang="en-US" smtClean="0"/>
              <a:t>23-Apr-19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2E08DF16-0BFB-494F-9194-CE97B5C65078}"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A794D33A-FC55-45C3-AD3B-2ECCFCF296B5}" type="datetimeFigureOut">
              <a:rPr lang="en-US" smtClean="0"/>
              <a:t>23-Apr-19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2E08DF16-0BFB-494F-9194-CE97B5C65078}"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2E08DF16-0BFB-494F-9194-CE97B5C65078}" type="slidenum">
              <a:rPr lang="en-US" smtClean="0"/>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A794D33A-FC55-45C3-AD3B-2ECCFCF296B5}" type="datetimeFigureOut">
              <a:rPr lang="en-US" smtClean="0"/>
              <a:t>23-Apr-19</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2E08DF16-0BFB-494F-9194-CE97B5C65078}" type="slidenum">
              <a:rPr lang="en-US" smtClean="0"/>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A794D33A-FC55-45C3-AD3B-2ECCFCF296B5}" type="datetimeFigureOut">
              <a:rPr lang="en-US" smtClean="0"/>
              <a:t>23-Apr-19</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794D33A-FC55-45C3-AD3B-2ECCFCF296B5}" type="datetimeFigureOut">
              <a:rPr lang="en-US" smtClean="0"/>
              <a:t>23-Apr-19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08DF16-0BFB-494F-9194-CE97B5C65078}"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2E08DF16-0BFB-494F-9194-CE97B5C65078}" type="slidenum">
              <a:rPr lang="en-US" smtClean="0"/>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794D33A-FC55-45C3-AD3B-2ECCFCF296B5}" type="datetimeFigureOut">
              <a:rPr lang="en-US" smtClean="0"/>
              <a:t>23-Apr-19</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A794D33A-FC55-45C3-AD3B-2ECCFCF296B5}" type="datetimeFigureOut">
              <a:rPr lang="en-US" smtClean="0"/>
              <a:t>23-Apr-19</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2E08DF16-0BFB-494F-9194-CE97B5C65078}" type="slidenum">
              <a:rPr lang="en-US" smtClean="0"/>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tile tx="0" ty="0" sx="100000" sy="100000" flip="none" algn="tl"/>
        </a:blipFill>
        <a:effectLst/>
      </p:bgPr>
    </p:bg>
    <p:spTree>
      <p:nvGrpSpPr>
        <p:cNvPr id="1" name=""/>
        <p:cNvGrpSpPr/>
        <p:nvPr/>
      </p:nvGrpSpPr>
      <p:grpSpPr>
        <a:xfrm>
          <a:off x="0" y="0"/>
          <a:ext cx="0" cy="0"/>
          <a:chOff x="0" y="0"/>
          <a:chExt cx="0" cy="0"/>
        </a:xfrm>
      </p:grpSpPr>
      <p:sp>
        <p:nvSpPr>
          <p:cNvPr id="6" name="Subtitle 5"/>
          <p:cNvSpPr>
            <a:spLocks noGrp="1"/>
          </p:cNvSpPr>
          <p:nvPr>
            <p:ph type="subTitle" idx="1"/>
          </p:nvPr>
        </p:nvSpPr>
        <p:spPr/>
        <p:txBody>
          <a:bodyPr>
            <a:normAutofit/>
          </a:bodyPr>
          <a:lstStyle/>
          <a:p>
            <a:r>
              <a:rPr lang="en-US" dirty="0" smtClean="0">
                <a:latin typeface="Times New Roman" pitchFamily="18" charset="0"/>
                <a:cs typeface="Times New Roman" pitchFamily="18" charset="0"/>
              </a:rPr>
              <a:t>Name:</a:t>
            </a:r>
          </a:p>
          <a:p>
            <a:r>
              <a:rPr lang="en-US" dirty="0" smtClean="0">
                <a:latin typeface="Times New Roman" pitchFamily="18" charset="0"/>
                <a:cs typeface="Times New Roman" pitchFamily="18" charset="0"/>
              </a:rPr>
              <a:t>Tutor:</a:t>
            </a:r>
          </a:p>
          <a:p>
            <a:r>
              <a:rPr lang="en-US" dirty="0" smtClean="0">
                <a:latin typeface="Times New Roman" pitchFamily="18" charset="0"/>
                <a:cs typeface="Times New Roman" pitchFamily="18" charset="0"/>
              </a:rPr>
              <a:t>Institution:</a:t>
            </a:r>
            <a:endParaRPr lang="en-US" dirty="0">
              <a:latin typeface="Times New Roman" pitchFamily="18" charset="0"/>
              <a:cs typeface="Times New Roman" pitchFamily="18" charset="0"/>
            </a:endParaRPr>
          </a:p>
        </p:txBody>
      </p:sp>
      <p:sp>
        <p:nvSpPr>
          <p:cNvPr id="5" name="Title 4"/>
          <p:cNvSpPr>
            <a:spLocks noGrp="1"/>
          </p:cNvSpPr>
          <p:nvPr>
            <p:ph type="ctrTitle"/>
          </p:nvPr>
        </p:nvSpPr>
        <p:spPr>
          <a:xfrm>
            <a:off x="685800" y="381000"/>
            <a:ext cx="7772400" cy="2209800"/>
          </a:xfrm>
        </p:spPr>
        <p:txBody>
          <a:bodyPr>
            <a:normAutofit fontScale="90000"/>
          </a:bodyPr>
          <a:lstStyle/>
          <a:p>
            <a:r>
              <a:rPr lang="en-US" b="1" dirty="0" smtClean="0">
                <a:solidFill>
                  <a:srgbClr val="FF0000"/>
                </a:solidFill>
                <a:latin typeface="Times New Roman" pitchFamily="18" charset="0"/>
                <a:cs typeface="Times New Roman" pitchFamily="18" charset="0"/>
              </a:rPr>
              <a:t>The American Media Attack On Saudi Arabia Over </a:t>
            </a:r>
            <a:r>
              <a:rPr lang="en-US" b="1" dirty="0" err="1" smtClean="0">
                <a:solidFill>
                  <a:srgbClr val="FF0000"/>
                </a:solidFill>
                <a:latin typeface="Times New Roman" pitchFamily="18" charset="0"/>
                <a:cs typeface="Times New Roman" pitchFamily="18" charset="0"/>
              </a:rPr>
              <a:t>Khashoggi's</a:t>
            </a:r>
            <a:r>
              <a:rPr lang="en-US" b="1" dirty="0" smtClean="0">
                <a:solidFill>
                  <a:srgbClr val="FF0000"/>
                </a:solidFill>
                <a:latin typeface="Times New Roman" pitchFamily="18" charset="0"/>
                <a:cs typeface="Times New Roman" pitchFamily="18" charset="0"/>
              </a:rPr>
              <a:t> Death</a:t>
            </a:r>
            <a:r>
              <a:rPr lang="en-US" dirty="0" smtClean="0">
                <a:solidFill>
                  <a:srgbClr val="FF0000"/>
                </a:solidFill>
                <a:latin typeface="Times New Roman" pitchFamily="18" charset="0"/>
                <a:cs typeface="Times New Roman" pitchFamily="18" charset="0"/>
              </a:rPr>
              <a:t> </a:t>
            </a:r>
            <a:r>
              <a:rPr lang="en-US" dirty="0">
                <a:latin typeface="Times New Roman" pitchFamily="18" charset="0"/>
                <a:cs typeface="Times New Roman" pitchFamily="18" charset="0"/>
              </a:rPr>
              <a:t/>
            </a:r>
            <a:br>
              <a:rPr lang="en-US" dirty="0">
                <a:latin typeface="Times New Roman" pitchFamily="18" charset="0"/>
                <a:cs typeface="Times New Roman" pitchFamily="18" charset="0"/>
              </a:rPr>
            </a:b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7531642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INTRODUCTION</a:t>
            </a:r>
            <a:endParaRPr lang="en-US" dirty="0">
              <a:latin typeface="Times New Roman" pitchFamily="18" charset="0"/>
              <a:cs typeface="Times New Roman" pitchFamily="18" charset="0"/>
            </a:endParaRPr>
          </a:p>
        </p:txBody>
      </p:sp>
      <p:sp>
        <p:nvSpPr>
          <p:cNvPr id="3" name="Content Placeholder 2"/>
          <p:cNvSpPr>
            <a:spLocks noGrp="1"/>
          </p:cNvSpPr>
          <p:nvPr>
            <p:ph sz="half" idx="1"/>
          </p:nvPr>
        </p:nvSpPr>
        <p:spPr>
          <a:xfrm>
            <a:off x="301752" y="1371600"/>
            <a:ext cx="4038600" cy="5181600"/>
          </a:xfrm>
        </p:spPr>
        <p:txBody>
          <a:bodyPr>
            <a:normAutofit fontScale="85000" lnSpcReduction="20000"/>
          </a:bodyPr>
          <a:lstStyle/>
          <a:p>
            <a:pPr lvl="0"/>
            <a:r>
              <a:rPr lang="en-US" dirty="0" smtClean="0">
                <a:latin typeface="Times New Roman" pitchFamily="18" charset="0"/>
                <a:cs typeface="Times New Roman" pitchFamily="18" charset="0"/>
              </a:rPr>
              <a:t>Saudi Arabia has been subjected to a wave of fierce attack from major western media outlets.</a:t>
            </a:r>
          </a:p>
          <a:p>
            <a:r>
              <a:rPr lang="en-US" dirty="0" smtClean="0">
                <a:latin typeface="Times New Roman" pitchFamily="18" charset="0"/>
                <a:cs typeface="Times New Roman" pitchFamily="18" charset="0"/>
              </a:rPr>
              <a:t>This attack, comes after news of the killing of the Saudi journalist Jamal </a:t>
            </a:r>
            <a:r>
              <a:rPr lang="en-US" dirty="0" err="1" smtClean="0">
                <a:latin typeface="Times New Roman" pitchFamily="18" charset="0"/>
                <a:cs typeface="Times New Roman" pitchFamily="18" charset="0"/>
              </a:rPr>
              <a:t>Khashoggi</a:t>
            </a:r>
            <a:r>
              <a:rPr lang="en-US" dirty="0" smtClean="0">
                <a:latin typeface="Times New Roman" pitchFamily="18" charset="0"/>
                <a:cs typeface="Times New Roman" pitchFamily="18" charset="0"/>
              </a:rPr>
              <a:t>. </a:t>
            </a:r>
          </a:p>
          <a:p>
            <a:r>
              <a:rPr lang="en-US" dirty="0" smtClean="0">
                <a:latin typeface="Times New Roman" pitchFamily="18" charset="0"/>
                <a:cs typeface="Times New Roman" pitchFamily="18" charset="0"/>
              </a:rPr>
              <a:t>The killing stains reputation of the Saudi government and </a:t>
            </a:r>
            <a:r>
              <a:rPr lang="en-US" dirty="0" smtClean="0">
                <a:latin typeface="Times New Roman" pitchFamily="18" charset="0"/>
                <a:cs typeface="Times New Roman" pitchFamily="18" charset="0"/>
              </a:rPr>
              <a:t>people.</a:t>
            </a:r>
          </a:p>
          <a:p>
            <a:r>
              <a:rPr lang="en-US" dirty="0">
                <a:latin typeface="Times New Roman" pitchFamily="18" charset="0"/>
                <a:cs typeface="Times New Roman" pitchFamily="18" charset="0"/>
              </a:rPr>
              <a:t>A commentary type of organization is applied, where a text is followed by a comment </a:t>
            </a:r>
            <a:r>
              <a:rPr lang="en-US" dirty="0" smtClean="0">
                <a:latin typeface="Times New Roman" pitchFamily="18" charset="0"/>
                <a:cs typeface="Times New Roman" pitchFamily="18" charset="0"/>
              </a:rPr>
              <a:t>of its </a:t>
            </a:r>
            <a:r>
              <a:rPr lang="en-US" dirty="0">
                <a:latin typeface="Times New Roman" pitchFamily="18" charset="0"/>
                <a:cs typeface="Times New Roman" pitchFamily="18" charset="0"/>
              </a:rPr>
              <a:t>analysis; </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The paper mainly examines 4 actual </a:t>
            </a:r>
            <a:r>
              <a:rPr lang="en-US" dirty="0">
                <a:latin typeface="Times New Roman" pitchFamily="18" charset="0"/>
                <a:cs typeface="Times New Roman" pitchFamily="18" charset="0"/>
              </a:rPr>
              <a:t>tweets that attracted much </a:t>
            </a:r>
            <a:r>
              <a:rPr lang="en-US" dirty="0" smtClean="0">
                <a:latin typeface="Times New Roman" pitchFamily="18" charset="0"/>
                <a:cs typeface="Times New Roman" pitchFamily="18" charset="0"/>
              </a:rPr>
              <a:t>attention written by Karen </a:t>
            </a:r>
            <a:r>
              <a:rPr lang="en-US" dirty="0" err="1" smtClean="0">
                <a:latin typeface="Times New Roman" pitchFamily="18" charset="0"/>
                <a:cs typeface="Times New Roman" pitchFamily="18" charset="0"/>
              </a:rPr>
              <a:t>Attiah</a:t>
            </a:r>
            <a:r>
              <a:rPr lang="en-US"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p:txBody>
      </p:sp>
      <p:sp>
        <p:nvSpPr>
          <p:cNvPr id="8" name="Content Placeholder 7"/>
          <p:cNvSpPr>
            <a:spLocks noGrp="1"/>
          </p:cNvSpPr>
          <p:nvPr>
            <p:ph sz="half" idx="2"/>
          </p:nvPr>
        </p:nvSpPr>
        <p:spPr/>
        <p:txBody>
          <a:bodyPr>
            <a:normAutofit fontScale="85000" lnSpcReduction="20000"/>
          </a:bodyPr>
          <a:lstStyle/>
          <a:p>
            <a:endParaRPr lang="en-US"/>
          </a:p>
        </p:txBody>
      </p:sp>
      <p:pic>
        <p:nvPicPr>
          <p:cNvPr id="9" name="Picture 8" descr="A file photo taken on October 9, 2018 shows protesters holding portraits of missing Riyadh critic Jamal Khashoggi with the caption: &quot;Jamal Khashoggi is missing since October 2&quot; during a demonstration in front of the Saudi Arabian consulate (AFP Photo/OZAN KOSE)"/>
          <p:cNvPicPr/>
          <p:nvPr/>
        </p:nvPicPr>
        <p:blipFill>
          <a:blip r:embed="rId2">
            <a:extLst>
              <a:ext uri="{28A0092B-C50C-407E-A947-70E740481C1C}">
                <a14:useLocalDpi xmlns:a14="http://schemas.microsoft.com/office/drawing/2010/main" val="0"/>
              </a:ext>
            </a:extLst>
          </a:blip>
          <a:srcRect/>
          <a:stretch>
            <a:fillRect/>
          </a:stretch>
        </p:blipFill>
        <p:spPr bwMode="auto">
          <a:xfrm>
            <a:off x="4343400" y="1447800"/>
            <a:ext cx="4800600" cy="4876800"/>
          </a:xfrm>
          <a:prstGeom prst="rect">
            <a:avLst/>
          </a:prstGeom>
          <a:noFill/>
          <a:ln>
            <a:noFill/>
          </a:ln>
        </p:spPr>
      </p:pic>
    </p:spTree>
    <p:extLst>
      <p:ext uri="{BB962C8B-B14F-4D97-AF65-F5344CB8AC3E}">
        <p14:creationId xmlns:p14="http://schemas.microsoft.com/office/powerpoint/2010/main" val="417858946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6" name="Text Placeholder 5"/>
          <p:cNvSpPr>
            <a:spLocks noGrp="1"/>
          </p:cNvSpPr>
          <p:nvPr>
            <p:ph type="body" idx="2"/>
          </p:nvPr>
        </p:nvSpPr>
        <p:spPr>
          <a:xfrm>
            <a:off x="304800" y="1524000"/>
            <a:ext cx="2209800" cy="2438399"/>
          </a:xfrm>
        </p:spPr>
        <p:txBody>
          <a:bodyPr>
            <a:normAutofit fontScale="92500" lnSpcReduction="10000"/>
          </a:bodyPr>
          <a:lstStyle/>
          <a:p>
            <a:pPr lvl="0"/>
            <a:r>
              <a:rPr lang="en-US" i="1" dirty="0" smtClean="0">
                <a:latin typeface="Times New Roman" pitchFamily="18" charset="0"/>
                <a:cs typeface="Times New Roman" pitchFamily="18" charset="0"/>
              </a:rPr>
              <a:t>"It’s </a:t>
            </a:r>
            <a:r>
              <a:rPr lang="en-US" i="1" dirty="0">
                <a:latin typeface="Times New Roman" pitchFamily="18" charset="0"/>
                <a:cs typeface="Times New Roman" pitchFamily="18" charset="0"/>
              </a:rPr>
              <a:t>easy to get lost in the grief and outrage over Trump siding Saudi regime that thinks nothing of butchering peaceful journalists in consulates. But hope is not all lost. Congress must act, and the American people can still </a:t>
            </a:r>
            <a:r>
              <a:rPr lang="en-US" i="1" dirty="0" smtClean="0">
                <a:latin typeface="Times New Roman" pitchFamily="18" charset="0"/>
                <a:cs typeface="Times New Roman" pitchFamily="18" charset="0"/>
              </a:rPr>
              <a:t>help.”</a:t>
            </a:r>
          </a:p>
          <a:p>
            <a:pPr lvl="0"/>
            <a:endParaRPr lang="en-US"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
        <p:nvSpPr>
          <p:cNvPr id="5" name="Content Placeholder 4"/>
          <p:cNvSpPr>
            <a:spLocks noGrp="1"/>
          </p:cNvSpPr>
          <p:nvPr>
            <p:ph sz="quarter" idx="1"/>
          </p:nvPr>
        </p:nvSpPr>
        <p:spPr>
          <a:xfrm>
            <a:off x="3124200" y="1295400"/>
            <a:ext cx="5638800" cy="4800600"/>
          </a:xfrm>
        </p:spPr>
        <p:txBody>
          <a:bodyPr>
            <a:normAutofit/>
          </a:bodyPr>
          <a:lstStyle/>
          <a:p>
            <a:pPr lvl="0"/>
            <a:r>
              <a:rPr lang="en-US" dirty="0">
                <a:latin typeface="Times New Roman" pitchFamily="18" charset="0"/>
                <a:cs typeface="Times New Roman" pitchFamily="18" charset="0"/>
              </a:rPr>
              <a:t>Karen </a:t>
            </a:r>
            <a:r>
              <a:rPr lang="en-US" dirty="0" err="1">
                <a:latin typeface="Times New Roman" pitchFamily="18" charset="0"/>
                <a:cs typeface="Times New Roman" pitchFamily="18" charset="0"/>
              </a:rPr>
              <a:t>Attiah</a:t>
            </a:r>
            <a:r>
              <a:rPr lang="en-US" dirty="0">
                <a:latin typeface="Times New Roman" pitchFamily="18" charset="0"/>
                <a:cs typeface="Times New Roman" pitchFamily="18" charset="0"/>
              </a:rPr>
              <a:t> uses a way of discourse with the involvement of specific ideological or political agenda that create particular versions of the world </a:t>
            </a:r>
            <a:r>
              <a:rPr lang="en-US" dirty="0" smtClean="0">
                <a:latin typeface="Times New Roman" pitchFamily="18" charset="0"/>
                <a:cs typeface="Times New Roman" pitchFamily="18" charset="0"/>
              </a:rPr>
              <a:t>.</a:t>
            </a:r>
          </a:p>
          <a:p>
            <a:pPr lvl="0"/>
            <a:r>
              <a:rPr lang="en-US" dirty="0">
                <a:latin typeface="Times New Roman" pitchFamily="18" charset="0"/>
                <a:cs typeface="Times New Roman" pitchFamily="18" charset="0"/>
              </a:rPr>
              <a:t>words like </a:t>
            </a:r>
            <a:r>
              <a:rPr lang="en-US" i="1" dirty="0">
                <a:latin typeface="Times New Roman" pitchFamily="18" charset="0"/>
                <a:cs typeface="Times New Roman" pitchFamily="18" charset="0"/>
              </a:rPr>
              <a:t>'journalists'</a:t>
            </a:r>
            <a:r>
              <a:rPr lang="en-US" dirty="0">
                <a:latin typeface="Times New Roman" pitchFamily="18" charset="0"/>
                <a:cs typeface="Times New Roman" pitchFamily="18" charset="0"/>
              </a:rPr>
              <a:t> and </a:t>
            </a:r>
            <a:r>
              <a:rPr lang="en-US" i="1" dirty="0">
                <a:latin typeface="Times New Roman" pitchFamily="18" charset="0"/>
                <a:cs typeface="Times New Roman" pitchFamily="18" charset="0"/>
              </a:rPr>
              <a:t>'consulates'</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 indirectly deforms the reputation of Saudi Arabia‘.</a:t>
            </a:r>
          </a:p>
          <a:p>
            <a:pPr lvl="0"/>
            <a:r>
              <a:rPr lang="en-US" dirty="0" smtClean="0">
                <a:latin typeface="Times New Roman" pitchFamily="18" charset="0"/>
                <a:cs typeface="Times New Roman" pitchFamily="18" charset="0"/>
              </a:rPr>
              <a:t>In that, the </a:t>
            </a:r>
            <a:r>
              <a:rPr lang="en-US" dirty="0" err="1" smtClean="0">
                <a:latin typeface="Times New Roman" pitchFamily="18" charset="0"/>
                <a:cs typeface="Times New Roman" pitchFamily="18" charset="0"/>
              </a:rPr>
              <a:t>deah</a:t>
            </a:r>
            <a:r>
              <a:rPr lang="en-US" dirty="0" smtClean="0">
                <a:latin typeface="Times New Roman" pitchFamily="18" charset="0"/>
                <a:cs typeface="Times New Roman" pitchFamily="18" charset="0"/>
              </a:rPr>
              <a:t> of </a:t>
            </a:r>
            <a:r>
              <a:rPr lang="en-US" dirty="0" err="1" smtClean="0">
                <a:latin typeface="Times New Roman" pitchFamily="18" charset="0"/>
                <a:cs typeface="Times New Roman" pitchFamily="18" charset="0"/>
              </a:rPr>
              <a:t>Khashoggi</a:t>
            </a: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is </a:t>
            </a:r>
            <a:r>
              <a:rPr lang="en-US" dirty="0" smtClean="0">
                <a:latin typeface="Times New Roman" pitchFamily="18" charset="0"/>
                <a:cs typeface="Times New Roman" pitchFamily="18" charset="0"/>
              </a:rPr>
              <a:t>usual </a:t>
            </a:r>
            <a:r>
              <a:rPr lang="en-US" dirty="0">
                <a:latin typeface="Times New Roman" pitchFamily="18" charset="0"/>
                <a:cs typeface="Times New Roman" pitchFamily="18" charset="0"/>
              </a:rPr>
              <a:t>and practiced regularly on behalf of the Saudi government. </a:t>
            </a:r>
          </a:p>
        </p:txBody>
      </p:sp>
      <p:pic>
        <p:nvPicPr>
          <p:cNvPr id="10" name="Picture 9" descr="Plagier une blague sur Twitter ne va plus être possible ..."/>
          <p:cNvPicPr/>
          <p:nvPr/>
        </p:nvPicPr>
        <p:blipFill>
          <a:blip r:embed="rId3">
            <a:extLst>
              <a:ext uri="{28A0092B-C50C-407E-A947-70E740481C1C}">
                <a14:useLocalDpi xmlns:a14="http://schemas.microsoft.com/office/drawing/2010/main" val="0"/>
              </a:ext>
            </a:extLst>
          </a:blip>
          <a:srcRect/>
          <a:stretch>
            <a:fillRect/>
          </a:stretch>
        </p:blipFill>
        <p:spPr bwMode="auto">
          <a:xfrm>
            <a:off x="381000" y="3886200"/>
            <a:ext cx="2018665" cy="1089660"/>
          </a:xfrm>
          <a:prstGeom prst="rect">
            <a:avLst/>
          </a:prstGeom>
          <a:noFill/>
          <a:ln>
            <a:noFill/>
          </a:ln>
        </p:spPr>
      </p:pic>
    </p:spTree>
    <p:extLst>
      <p:ext uri="{BB962C8B-B14F-4D97-AF65-F5344CB8AC3E}">
        <p14:creationId xmlns:p14="http://schemas.microsoft.com/office/powerpoint/2010/main" val="221244733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9" name="Text Placeholder 8"/>
          <p:cNvSpPr>
            <a:spLocks noGrp="1"/>
          </p:cNvSpPr>
          <p:nvPr>
            <p:ph type="body" idx="2"/>
          </p:nvPr>
        </p:nvSpPr>
        <p:spPr>
          <a:xfrm>
            <a:off x="152400" y="1143000"/>
            <a:ext cx="2590800" cy="4983163"/>
          </a:xfrm>
        </p:spPr>
        <p:txBody>
          <a:bodyPr>
            <a:normAutofit/>
          </a:bodyPr>
          <a:lstStyle/>
          <a:p>
            <a:pPr lvl="0"/>
            <a:r>
              <a:rPr lang="en-US" sz="1400" dirty="0" smtClean="0">
                <a:latin typeface="Times New Roman" pitchFamily="18" charset="0"/>
                <a:cs typeface="Times New Roman" pitchFamily="18" charset="0"/>
              </a:rPr>
              <a:t>“</a:t>
            </a:r>
            <a:r>
              <a:rPr lang="en-US" sz="1400" i="1" dirty="0" smtClean="0">
                <a:latin typeface="Times New Roman" pitchFamily="18" charset="0"/>
                <a:cs typeface="Times New Roman" pitchFamily="18" charset="0"/>
              </a:rPr>
              <a:t>Congress </a:t>
            </a:r>
            <a:r>
              <a:rPr lang="en-US" sz="1400" i="1" dirty="0">
                <a:latin typeface="Times New Roman" pitchFamily="18" charset="0"/>
                <a:cs typeface="Times New Roman" pitchFamily="18" charset="0"/>
              </a:rPr>
              <a:t>must investigate Trump’s and Jared Kushner's financial dealings with Saudi Arabia and Mohammed bin Salman and resulting conflicts of interest. </a:t>
            </a:r>
            <a:r>
              <a:rPr lang="en-US" sz="1400" i="1" dirty="0" err="1">
                <a:latin typeface="Times New Roman" pitchFamily="18" charset="0"/>
                <a:cs typeface="Times New Roman" pitchFamily="18" charset="0"/>
              </a:rPr>
              <a:t>MbS</a:t>
            </a:r>
            <a:r>
              <a:rPr lang="en-US" sz="1400" i="1" dirty="0">
                <a:latin typeface="Times New Roman" pitchFamily="18" charset="0"/>
                <a:cs typeface="Times New Roman" pitchFamily="18" charset="0"/>
              </a:rPr>
              <a:t> once reportedly bragged about having Kushner “in his pocket”"</a:t>
            </a:r>
          </a:p>
          <a:p>
            <a:endParaRPr lang="en-US" dirty="0">
              <a:latin typeface="Times New Roman" pitchFamily="18" charset="0"/>
              <a:cs typeface="Times New Roman" pitchFamily="18" charset="0"/>
            </a:endParaRPr>
          </a:p>
        </p:txBody>
      </p:sp>
      <p:sp>
        <p:nvSpPr>
          <p:cNvPr id="8" name="Content Placeholder 7"/>
          <p:cNvSpPr>
            <a:spLocks noGrp="1"/>
          </p:cNvSpPr>
          <p:nvPr>
            <p:ph sz="quarter" idx="1"/>
          </p:nvPr>
        </p:nvSpPr>
        <p:spPr>
          <a:xfrm>
            <a:off x="2971800" y="1600200"/>
            <a:ext cx="5791200" cy="4495800"/>
          </a:xfrm>
        </p:spPr>
        <p:txBody>
          <a:bodyPr>
            <a:normAutofit lnSpcReduction="10000"/>
          </a:bodyPr>
          <a:lstStyle/>
          <a:p>
            <a:r>
              <a:rPr lang="en-US" dirty="0">
                <a:latin typeface="Times New Roman" pitchFamily="18" charset="0"/>
                <a:cs typeface="Times New Roman" pitchFamily="18" charset="0"/>
              </a:rPr>
              <a:t>Political players invest in all what could be of benefit to gain public sympathy and better political </a:t>
            </a:r>
            <a:r>
              <a:rPr lang="en-US" dirty="0" smtClean="0">
                <a:latin typeface="Times New Roman" pitchFamily="18" charset="0"/>
                <a:cs typeface="Times New Roman" pitchFamily="18" charset="0"/>
              </a:rPr>
              <a:t>position.</a:t>
            </a:r>
          </a:p>
          <a:p>
            <a:r>
              <a:rPr lang="en-US" dirty="0" err="1" smtClean="0">
                <a:latin typeface="Times New Roman" pitchFamily="18" charset="0"/>
                <a:cs typeface="Times New Roman" pitchFamily="18" charset="0"/>
              </a:rPr>
              <a:t>Attiah</a:t>
            </a:r>
            <a:r>
              <a:rPr lang="en-US" dirty="0" smtClean="0">
                <a:latin typeface="Times New Roman" pitchFamily="18" charset="0"/>
                <a:cs typeface="Times New Roman" pitchFamily="18" charset="0"/>
              </a:rPr>
              <a:t> describes the incidence non politically.</a:t>
            </a:r>
          </a:p>
          <a:p>
            <a:r>
              <a:rPr lang="en-US" dirty="0" smtClean="0">
                <a:latin typeface="Times New Roman" pitchFamily="18" charset="0"/>
                <a:cs typeface="Times New Roman" pitchFamily="18" charset="0"/>
              </a:rPr>
              <a:t>She implies that </a:t>
            </a:r>
            <a:r>
              <a:rPr lang="en-US" dirty="0">
                <a:latin typeface="Times New Roman" pitchFamily="18" charset="0"/>
                <a:cs typeface="Times New Roman" pitchFamily="18" charset="0"/>
              </a:rPr>
              <a:t>Trump and Kushner have personal financial relations in Saudi Arabia, Russia and other countries </a:t>
            </a:r>
            <a:r>
              <a:rPr lang="en-US" dirty="0" smtClean="0">
                <a:latin typeface="Times New Roman" pitchFamily="18" charset="0"/>
                <a:cs typeface="Times New Roman" pitchFamily="18" charset="0"/>
              </a:rPr>
              <a:t>and may </a:t>
            </a:r>
            <a:r>
              <a:rPr lang="en-US" dirty="0">
                <a:latin typeface="Times New Roman" pitchFamily="18" charset="0"/>
                <a:cs typeface="Times New Roman" pitchFamily="18" charset="0"/>
              </a:rPr>
              <a:t>be at odds with the national interest of the United States and the American people.</a:t>
            </a:r>
          </a:p>
        </p:txBody>
      </p:sp>
      <p:pic>
        <p:nvPicPr>
          <p:cNvPr id="10" name="Picture 9" descr="Plagier une blague sur Twitter ne va plus être possible ..."/>
          <p:cNvPicPr/>
          <p:nvPr/>
        </p:nvPicPr>
        <p:blipFill>
          <a:blip r:embed="rId3">
            <a:extLst>
              <a:ext uri="{28A0092B-C50C-407E-A947-70E740481C1C}">
                <a14:useLocalDpi xmlns:a14="http://schemas.microsoft.com/office/drawing/2010/main" val="0"/>
              </a:ext>
            </a:extLst>
          </a:blip>
          <a:srcRect/>
          <a:stretch>
            <a:fillRect/>
          </a:stretch>
        </p:blipFill>
        <p:spPr bwMode="auto">
          <a:xfrm>
            <a:off x="380997" y="3657600"/>
            <a:ext cx="2018665" cy="1089660"/>
          </a:xfrm>
          <a:prstGeom prst="rect">
            <a:avLst/>
          </a:prstGeom>
          <a:noFill/>
          <a:ln>
            <a:noFill/>
          </a:ln>
        </p:spPr>
      </p:pic>
    </p:spTree>
    <p:extLst>
      <p:ext uri="{BB962C8B-B14F-4D97-AF65-F5344CB8AC3E}">
        <p14:creationId xmlns:p14="http://schemas.microsoft.com/office/powerpoint/2010/main" val="92596480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idx="2"/>
          </p:nvPr>
        </p:nvSpPr>
        <p:spPr>
          <a:xfrm>
            <a:off x="304800" y="1295400"/>
            <a:ext cx="2362200" cy="4144963"/>
          </a:xfrm>
        </p:spPr>
        <p:txBody>
          <a:bodyPr>
            <a:normAutofit/>
          </a:bodyPr>
          <a:lstStyle/>
          <a:p>
            <a:pPr lvl="0"/>
            <a:r>
              <a:rPr lang="en-US" sz="1400" i="1" dirty="0">
                <a:latin typeface="Times New Roman" pitchFamily="18" charset="0"/>
                <a:cs typeface="Times New Roman" pitchFamily="18" charset="0"/>
              </a:rPr>
              <a:t>"There is talk that the Saudis may choose a woman ambassador (Princess </a:t>
            </a:r>
            <a:r>
              <a:rPr lang="en-US" sz="1400" i="1" dirty="0" err="1">
                <a:latin typeface="Times New Roman" pitchFamily="18" charset="0"/>
                <a:cs typeface="Times New Roman" pitchFamily="18" charset="0"/>
              </a:rPr>
              <a:t>Reema</a:t>
            </a:r>
            <a:r>
              <a:rPr lang="en-US" sz="1400" i="1" dirty="0">
                <a:latin typeface="Times New Roman" pitchFamily="18" charset="0"/>
                <a:cs typeface="Times New Roman" pitchFamily="18" charset="0"/>
              </a:rPr>
              <a:t>) to come to Washington. Women shouldn’t be used to whitewash brutality especially as long as Saudi Arabia is jailing, torturing, + sexually abusing women’s rights activists."</a:t>
            </a:r>
          </a:p>
          <a:p>
            <a:endParaRPr lang="en-US" dirty="0">
              <a:latin typeface="Times New Roman" pitchFamily="18" charset="0"/>
              <a:cs typeface="Times New Roman" pitchFamily="18" charset="0"/>
            </a:endParaRPr>
          </a:p>
        </p:txBody>
      </p:sp>
      <p:sp>
        <p:nvSpPr>
          <p:cNvPr id="5" name="Content Placeholder 4"/>
          <p:cNvSpPr>
            <a:spLocks noGrp="1"/>
          </p:cNvSpPr>
          <p:nvPr>
            <p:ph sz="quarter" idx="1"/>
          </p:nvPr>
        </p:nvSpPr>
        <p:spPr>
          <a:xfrm>
            <a:off x="2971800" y="1447800"/>
            <a:ext cx="5791200" cy="4648200"/>
          </a:xfrm>
        </p:spPr>
        <p:txBody>
          <a:bodyPr>
            <a:normAutofit fontScale="85000" lnSpcReduction="20000"/>
          </a:bodyPr>
          <a:lstStyle/>
          <a:p>
            <a:r>
              <a:rPr lang="en-US" dirty="0" smtClean="0">
                <a:latin typeface="Times New Roman" pitchFamily="18" charset="0"/>
                <a:cs typeface="Times New Roman" pitchFamily="18" charset="0"/>
              </a:rPr>
              <a:t>The tweet is in support of </a:t>
            </a:r>
            <a:r>
              <a:rPr lang="en-US" dirty="0">
                <a:latin typeface="Times New Roman" pitchFamily="18" charset="0"/>
                <a:cs typeface="Times New Roman" pitchFamily="18" charset="0"/>
              </a:rPr>
              <a:t>feminism and women's rights movements </a:t>
            </a:r>
            <a:r>
              <a:rPr lang="en-US" dirty="0" smtClean="0">
                <a:latin typeface="Times New Roman" pitchFamily="18" charset="0"/>
                <a:cs typeface="Times New Roman" pitchFamily="18" charset="0"/>
              </a:rPr>
              <a:t>.</a:t>
            </a:r>
          </a:p>
          <a:p>
            <a:pPr lvl="0"/>
            <a:r>
              <a:rPr lang="en-US" dirty="0">
                <a:latin typeface="Times New Roman" pitchFamily="18" charset="0"/>
                <a:cs typeface="Times New Roman" pitchFamily="18" charset="0"/>
              </a:rPr>
              <a:t>the struggle to improve women's conditions even in Western societies is </a:t>
            </a:r>
            <a:r>
              <a:rPr lang="en-US" dirty="0" smtClean="0">
                <a:latin typeface="Times New Roman" pitchFamily="18" charset="0"/>
                <a:cs typeface="Times New Roman" pitchFamily="18" charset="0"/>
              </a:rPr>
              <a:t>real.</a:t>
            </a:r>
          </a:p>
          <a:p>
            <a:pPr lvl="0"/>
            <a:r>
              <a:rPr lang="en-US" dirty="0" smtClean="0">
                <a:latin typeface="Times New Roman" pitchFamily="18" charset="0"/>
                <a:cs typeface="Times New Roman" pitchFamily="18" charset="0"/>
              </a:rPr>
              <a:t>However</a:t>
            </a:r>
            <a:r>
              <a:rPr lang="en-US" dirty="0">
                <a:latin typeface="Times New Roman" pitchFamily="18" charset="0"/>
                <a:cs typeface="Times New Roman" pitchFamily="18" charset="0"/>
              </a:rPr>
              <a:t>, always been a ground for pure political conflict as well as discourse exchange.</a:t>
            </a:r>
          </a:p>
          <a:p>
            <a:r>
              <a:rPr lang="en-US" dirty="0" err="1">
                <a:latin typeface="Times New Roman" pitchFamily="18" charset="0"/>
                <a:cs typeface="Times New Roman" pitchFamily="18" charset="0"/>
              </a:rPr>
              <a:t>Attiah</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neglects </a:t>
            </a:r>
            <a:r>
              <a:rPr lang="en-US" dirty="0">
                <a:latin typeface="Times New Roman" pitchFamily="18" charset="0"/>
                <a:cs typeface="Times New Roman" pitchFamily="18" charset="0"/>
              </a:rPr>
              <a:t>the recently-made efforts by the Saudi government regarding women's </a:t>
            </a:r>
            <a:r>
              <a:rPr lang="en-US" dirty="0" smtClean="0">
                <a:latin typeface="Times New Roman" pitchFamily="18" charset="0"/>
                <a:cs typeface="Times New Roman" pitchFamily="18" charset="0"/>
              </a:rPr>
              <a:t>rights.</a:t>
            </a:r>
          </a:p>
          <a:p>
            <a:pPr lvl="0"/>
            <a:r>
              <a:rPr lang="en-US" dirty="0">
                <a:latin typeface="Times New Roman" pitchFamily="18" charset="0"/>
                <a:cs typeface="Times New Roman" pitchFamily="18" charset="0"/>
              </a:rPr>
              <a:t>By starting the tweet with mere rumors, she jumps to virtual defending of women to portray the Saudi government as brutal one which is in favor of using women to its own ends,</a:t>
            </a:r>
          </a:p>
          <a:p>
            <a:endParaRPr lang="en-US" dirty="0">
              <a:latin typeface="Times New Roman" pitchFamily="18" charset="0"/>
              <a:cs typeface="Times New Roman" pitchFamily="18" charset="0"/>
            </a:endParaRPr>
          </a:p>
        </p:txBody>
      </p:sp>
      <p:pic>
        <p:nvPicPr>
          <p:cNvPr id="7" name="Picture 6" descr="Plagier une blague sur Twitter ne va plus être possible ..."/>
          <p:cNvPicPr/>
          <p:nvPr/>
        </p:nvPicPr>
        <p:blipFill>
          <a:blip r:embed="rId2">
            <a:extLst>
              <a:ext uri="{28A0092B-C50C-407E-A947-70E740481C1C}">
                <a14:useLocalDpi xmlns:a14="http://schemas.microsoft.com/office/drawing/2010/main" val="0"/>
              </a:ext>
            </a:extLst>
          </a:blip>
          <a:srcRect/>
          <a:stretch>
            <a:fillRect/>
          </a:stretch>
        </p:blipFill>
        <p:spPr bwMode="auto">
          <a:xfrm>
            <a:off x="380998" y="4495800"/>
            <a:ext cx="2018665" cy="1089660"/>
          </a:xfrm>
          <a:prstGeom prst="rect">
            <a:avLst/>
          </a:prstGeom>
          <a:noFill/>
          <a:ln>
            <a:noFill/>
          </a:ln>
        </p:spPr>
      </p:pic>
    </p:spTree>
    <p:extLst>
      <p:ext uri="{BB962C8B-B14F-4D97-AF65-F5344CB8AC3E}">
        <p14:creationId xmlns:p14="http://schemas.microsoft.com/office/powerpoint/2010/main" val="380345131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9" name="Text Placeholder 8"/>
          <p:cNvSpPr>
            <a:spLocks noGrp="1"/>
          </p:cNvSpPr>
          <p:nvPr>
            <p:ph type="body" idx="2"/>
          </p:nvPr>
        </p:nvSpPr>
        <p:spPr>
          <a:xfrm>
            <a:off x="381000" y="1375727"/>
            <a:ext cx="2362200" cy="4144963"/>
          </a:xfrm>
        </p:spPr>
        <p:txBody>
          <a:bodyPr>
            <a:normAutofit/>
          </a:bodyPr>
          <a:lstStyle/>
          <a:p>
            <a:pPr lvl="0"/>
            <a:r>
              <a:rPr lang="en-US" sz="1400" i="1" dirty="0">
                <a:latin typeface="Times New Roman" pitchFamily="18" charset="0"/>
                <a:cs typeface="Times New Roman" pitchFamily="18" charset="0"/>
              </a:rPr>
              <a:t>"As a black woman, I am tired of seeing black, brown and Arab bodies treated as disposable by violent state agents. We shouldn't be choked to death on New York sidewalks</a:t>
            </a:r>
            <a:r>
              <a:rPr lang="ar-SA" sz="1400" i="1" dirty="0">
                <a:latin typeface="Times New Roman" pitchFamily="18" charset="0"/>
                <a:cs typeface="Times New Roman" pitchFamily="18" charset="0"/>
              </a:rPr>
              <a:t>.</a:t>
            </a:r>
            <a:r>
              <a:rPr lang="en-US" sz="1400" i="1" dirty="0">
                <a:latin typeface="Times New Roman" pitchFamily="18" charset="0"/>
                <a:cs typeface="Times New Roman" pitchFamily="18" charset="0"/>
              </a:rPr>
              <a:t> Or strangled and dismembered in consulates."    </a:t>
            </a:r>
          </a:p>
          <a:p>
            <a:endParaRPr lang="en-US" dirty="0">
              <a:latin typeface="Times New Roman" pitchFamily="18" charset="0"/>
              <a:cs typeface="Times New Roman" pitchFamily="18" charset="0"/>
            </a:endParaRPr>
          </a:p>
        </p:txBody>
      </p:sp>
      <p:sp>
        <p:nvSpPr>
          <p:cNvPr id="8" name="Content Placeholder 7"/>
          <p:cNvSpPr>
            <a:spLocks noGrp="1"/>
          </p:cNvSpPr>
          <p:nvPr>
            <p:ph sz="quarter" idx="1"/>
          </p:nvPr>
        </p:nvSpPr>
        <p:spPr>
          <a:xfrm>
            <a:off x="2971800" y="1447800"/>
            <a:ext cx="5791200" cy="4648200"/>
          </a:xfrm>
        </p:spPr>
        <p:txBody>
          <a:bodyPr>
            <a:normAutofit lnSpcReduction="10000"/>
          </a:bodyPr>
          <a:lstStyle/>
          <a:p>
            <a:pPr lvl="0"/>
            <a:r>
              <a:rPr lang="en-US" dirty="0" smtClean="0">
                <a:latin typeface="Times New Roman" pitchFamily="18" charset="0"/>
                <a:cs typeface="Times New Roman" pitchFamily="18" charset="0"/>
              </a:rPr>
              <a:t>He tweet depicts that </a:t>
            </a:r>
            <a:r>
              <a:rPr lang="en-US" dirty="0">
                <a:latin typeface="Times New Roman" pitchFamily="18" charset="0"/>
                <a:cs typeface="Times New Roman" pitchFamily="18" charset="0"/>
              </a:rPr>
              <a:t>social and racial tensions of the American history are deployed without any regard to their right context             </a:t>
            </a:r>
          </a:p>
          <a:p>
            <a:pPr lvl="0"/>
            <a:r>
              <a:rPr lang="en-US" dirty="0" err="1">
                <a:latin typeface="Times New Roman" pitchFamily="18" charset="0"/>
                <a:cs typeface="Times New Roman" pitchFamily="18" charset="0"/>
              </a:rPr>
              <a:t>Attiah</a:t>
            </a:r>
            <a:r>
              <a:rPr lang="en-US" dirty="0">
                <a:latin typeface="Times New Roman" pitchFamily="18" charset="0"/>
                <a:cs typeface="Times New Roman" pitchFamily="18" charset="0"/>
              </a:rPr>
              <a:t> here refers to the death of Eric Garner,</a:t>
            </a:r>
            <a:r>
              <a:rPr lang="en-US" b="1" dirty="0">
                <a:latin typeface="Times New Roman" pitchFamily="18" charset="0"/>
                <a:cs typeface="Times New Roman" pitchFamily="18" charset="0"/>
              </a:rPr>
              <a:t> </a:t>
            </a:r>
            <a:r>
              <a:rPr lang="en-US" dirty="0">
                <a:latin typeface="Times New Roman" pitchFamily="18" charset="0"/>
                <a:cs typeface="Times New Roman" pitchFamily="18" charset="0"/>
              </a:rPr>
              <a:t>black American man killed by policemen </a:t>
            </a:r>
            <a:r>
              <a:rPr lang="en-US" dirty="0" smtClean="0">
                <a:latin typeface="Times New Roman" pitchFamily="18" charset="0"/>
                <a:cs typeface="Times New Roman" pitchFamily="18" charset="0"/>
              </a:rPr>
              <a:t>in </a:t>
            </a:r>
            <a:r>
              <a:rPr lang="en-US" dirty="0">
                <a:latin typeface="Times New Roman" pitchFamily="18" charset="0"/>
                <a:cs typeface="Times New Roman" pitchFamily="18" charset="0"/>
              </a:rPr>
              <a:t>a case of police </a:t>
            </a:r>
            <a:r>
              <a:rPr lang="en-US" dirty="0" smtClean="0">
                <a:latin typeface="Times New Roman" pitchFamily="18" charset="0"/>
                <a:cs typeface="Times New Roman" pitchFamily="18" charset="0"/>
              </a:rPr>
              <a:t>brutality.</a:t>
            </a:r>
          </a:p>
          <a:p>
            <a:pPr lvl="0"/>
            <a:r>
              <a:rPr lang="en-US" dirty="0">
                <a:latin typeface="Times New Roman" pitchFamily="18" charset="0"/>
                <a:cs typeface="Times New Roman" pitchFamily="18" charset="0"/>
              </a:rPr>
              <a:t>This text seeks to establish a sort of social </a:t>
            </a:r>
            <a:r>
              <a:rPr lang="en-US" dirty="0" smtClean="0">
                <a:latin typeface="Times New Roman" pitchFamily="18" charset="0"/>
                <a:cs typeface="Times New Roman" pitchFamily="18" charset="0"/>
              </a:rPr>
              <a:t>solidarity Donald </a:t>
            </a:r>
            <a:r>
              <a:rPr lang="en-US" dirty="0">
                <a:latin typeface="Times New Roman" pitchFamily="18" charset="0"/>
                <a:cs typeface="Times New Roman" pitchFamily="18" charset="0"/>
              </a:rPr>
              <a:t>Trump, expressed hostility and contempt </a:t>
            </a:r>
            <a:r>
              <a:rPr lang="en-US" dirty="0" smtClean="0">
                <a:latin typeface="Times New Roman" pitchFamily="18" charset="0"/>
                <a:cs typeface="Times New Roman" pitchFamily="18" charset="0"/>
              </a:rPr>
              <a:t>his </a:t>
            </a:r>
            <a:r>
              <a:rPr lang="en-US" dirty="0">
                <a:latin typeface="Times New Roman" pitchFamily="18" charset="0"/>
                <a:cs typeface="Times New Roman" pitchFamily="18" charset="0"/>
              </a:rPr>
              <a:t>political campaign for the presidency           </a:t>
            </a:r>
          </a:p>
          <a:p>
            <a:pPr lvl="0"/>
            <a:endParaRPr lang="en-US" dirty="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pic>
        <p:nvPicPr>
          <p:cNvPr id="10" name="Picture 9" descr="Plagier une blague sur Twitter ne va plus être possible ..."/>
          <p:cNvPicPr/>
          <p:nvPr/>
        </p:nvPicPr>
        <p:blipFill>
          <a:blip r:embed="rId3">
            <a:extLst>
              <a:ext uri="{28A0092B-C50C-407E-A947-70E740481C1C}">
                <a14:useLocalDpi xmlns:a14="http://schemas.microsoft.com/office/drawing/2010/main" val="0"/>
              </a:ext>
            </a:extLst>
          </a:blip>
          <a:srcRect/>
          <a:stretch>
            <a:fillRect/>
          </a:stretch>
        </p:blipFill>
        <p:spPr bwMode="auto">
          <a:xfrm>
            <a:off x="380999" y="3429000"/>
            <a:ext cx="2018665" cy="1089660"/>
          </a:xfrm>
          <a:prstGeom prst="rect">
            <a:avLst/>
          </a:prstGeom>
          <a:noFill/>
          <a:ln>
            <a:noFill/>
          </a:ln>
        </p:spPr>
      </p:pic>
    </p:spTree>
    <p:extLst>
      <p:ext uri="{BB962C8B-B14F-4D97-AF65-F5344CB8AC3E}">
        <p14:creationId xmlns:p14="http://schemas.microsoft.com/office/powerpoint/2010/main" val="92333596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301752" y="228600"/>
            <a:ext cx="8534400" cy="1371600"/>
          </a:xfrm>
        </p:spPr>
        <p:txBody>
          <a:bodyPr>
            <a:normAutofit fontScale="90000"/>
          </a:bodyPr>
          <a:lstStyle/>
          <a:p>
            <a:r>
              <a:rPr lang="en-US" b="1" dirty="0">
                <a:latin typeface="Times New Roman" pitchFamily="18" charset="0"/>
                <a:cs typeface="Times New Roman" pitchFamily="18" charset="0"/>
              </a:rPr>
              <a:t>The Cultural Imagining &amp; the American </a:t>
            </a:r>
            <a:r>
              <a:rPr lang="en-US" b="1" dirty="0" err="1">
                <a:latin typeface="Times New Roman" pitchFamily="18" charset="0"/>
                <a:cs typeface="Times New Roman" pitchFamily="18" charset="0"/>
              </a:rPr>
              <a:t>Exceptionalism</a:t>
            </a:r>
            <a:r>
              <a:rPr lang="en-US" b="1" dirty="0">
                <a:latin typeface="Times New Roman" pitchFamily="18" charset="0"/>
                <a:cs typeface="Times New Roman" pitchFamily="18" charset="0"/>
              </a:rPr>
              <a:t/>
            </a:r>
            <a:br>
              <a:rPr lang="en-US" b="1" dirty="0">
                <a:latin typeface="Times New Roman" pitchFamily="18" charset="0"/>
                <a:cs typeface="Times New Roman" pitchFamily="18" charset="0"/>
              </a:rPr>
            </a:br>
            <a:endParaRPr lang="en-US" b="1" dirty="0">
              <a:latin typeface="Times New Roman" pitchFamily="18" charset="0"/>
              <a:cs typeface="Times New Roman" pitchFamily="18" charset="0"/>
            </a:endParaRPr>
          </a:p>
        </p:txBody>
      </p:sp>
      <p:sp>
        <p:nvSpPr>
          <p:cNvPr id="4" name="Content Placeholder 3"/>
          <p:cNvSpPr>
            <a:spLocks noGrp="1"/>
          </p:cNvSpPr>
          <p:nvPr>
            <p:ph sz="quarter" idx="4294967295"/>
          </p:nvPr>
        </p:nvSpPr>
        <p:spPr>
          <a:xfrm>
            <a:off x="457200" y="1371600"/>
            <a:ext cx="8686800" cy="5334000"/>
          </a:xfrm>
        </p:spPr>
        <p:txBody>
          <a:bodyPr>
            <a:normAutofit fontScale="92500" lnSpcReduction="10000"/>
          </a:bodyPr>
          <a:lstStyle/>
          <a:p>
            <a:pPr marL="0" indent="0">
              <a:buNone/>
            </a:pPr>
            <a:r>
              <a:rPr lang="en-US" b="1" dirty="0" smtClean="0"/>
              <a:t>What </a:t>
            </a:r>
            <a:r>
              <a:rPr lang="en-US" b="1" dirty="0"/>
              <a:t>is American culture</a:t>
            </a:r>
            <a:r>
              <a:rPr lang="en-US" b="1" dirty="0" smtClean="0"/>
              <a:t>?</a:t>
            </a:r>
          </a:p>
          <a:p>
            <a:r>
              <a:rPr lang="en-US" dirty="0" smtClean="0"/>
              <a:t>It is </a:t>
            </a:r>
            <a:r>
              <a:rPr lang="en-US" dirty="0"/>
              <a:t>a culture that wants itself to be egalitarian and democratic as expressed in the informal forms of address in oral speech</a:t>
            </a:r>
          </a:p>
          <a:p>
            <a:pPr marL="0" indent="0">
              <a:buNone/>
            </a:pPr>
            <a:r>
              <a:rPr lang="en-US" b="1" dirty="0" smtClean="0"/>
              <a:t>How </a:t>
            </a:r>
            <a:r>
              <a:rPr lang="en-US" b="1" dirty="0"/>
              <a:t>is it relevant to the case </a:t>
            </a:r>
            <a:r>
              <a:rPr lang="en-US" b="1" dirty="0" smtClean="0"/>
              <a:t>discussed.</a:t>
            </a:r>
          </a:p>
          <a:p>
            <a:r>
              <a:rPr lang="en-US" dirty="0" smtClean="0"/>
              <a:t>It is built </a:t>
            </a:r>
            <a:r>
              <a:rPr lang="en-US" dirty="0"/>
              <a:t>a tradition of cultural imagining of the self and the other that over time flowed to other forms of speech and therefore into the public discourse as manifested by the media</a:t>
            </a:r>
            <a:r>
              <a:rPr lang="en-US" dirty="0" smtClean="0"/>
              <a:t>.</a:t>
            </a:r>
          </a:p>
          <a:p>
            <a:pPr lvl="0"/>
            <a:r>
              <a:rPr lang="en-US" dirty="0"/>
              <a:t>This state of affairs leads us to the concept of </a:t>
            </a:r>
            <a:r>
              <a:rPr lang="en-US" i="1" dirty="0"/>
              <a:t>American </a:t>
            </a:r>
            <a:r>
              <a:rPr lang="en-US" i="1" dirty="0" err="1" smtClean="0"/>
              <a:t>exceptionalism</a:t>
            </a:r>
            <a:r>
              <a:rPr lang="en-US" i="1" dirty="0" smtClean="0"/>
              <a:t>.</a:t>
            </a:r>
          </a:p>
          <a:p>
            <a:pPr lvl="0"/>
            <a:r>
              <a:rPr lang="en-US" i="1" dirty="0" smtClean="0"/>
              <a:t>It is </a:t>
            </a:r>
            <a:r>
              <a:rPr lang="en-US" dirty="0" smtClean="0"/>
              <a:t>the </a:t>
            </a:r>
            <a:r>
              <a:rPr lang="en-US" dirty="0"/>
              <a:t>belief that America is </a:t>
            </a:r>
            <a:r>
              <a:rPr lang="en-US" i="1" dirty="0"/>
              <a:t>unique</a:t>
            </a:r>
            <a:r>
              <a:rPr lang="en-US" dirty="0"/>
              <a:t> among the nations for it was established on highly theoretical presumptions regarding the state and </a:t>
            </a:r>
            <a:r>
              <a:rPr lang="en-US" dirty="0" smtClean="0"/>
              <a:t>society.</a:t>
            </a:r>
            <a:endParaRPr lang="en-US" dirty="0"/>
          </a:p>
        </p:txBody>
      </p:sp>
    </p:spTree>
    <p:extLst>
      <p:ext uri="{BB962C8B-B14F-4D97-AF65-F5344CB8AC3E}">
        <p14:creationId xmlns:p14="http://schemas.microsoft.com/office/powerpoint/2010/main" val="41417899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Conclusion </a:t>
            </a:r>
            <a:endParaRPr lang="en-US" dirty="0">
              <a:latin typeface="Times New Roman" pitchFamily="18" charset="0"/>
              <a:cs typeface="Times New Roman" pitchFamily="18" charset="0"/>
            </a:endParaRPr>
          </a:p>
        </p:txBody>
      </p:sp>
      <p:sp>
        <p:nvSpPr>
          <p:cNvPr id="3" name="Content Placeholder 2"/>
          <p:cNvSpPr>
            <a:spLocks noGrp="1"/>
          </p:cNvSpPr>
          <p:nvPr>
            <p:ph sz="quarter" idx="1"/>
          </p:nvPr>
        </p:nvSpPr>
        <p:spPr/>
        <p:txBody>
          <a:bodyPr>
            <a:normAutofit fontScale="92500" lnSpcReduction="10000"/>
          </a:bodyPr>
          <a:lstStyle/>
          <a:p>
            <a:pPr lvl="0"/>
            <a:r>
              <a:rPr lang="en-US" dirty="0">
                <a:latin typeface="Times New Roman" pitchFamily="18" charset="0"/>
                <a:cs typeface="Times New Roman" pitchFamily="18" charset="0"/>
              </a:rPr>
              <a:t>It is evident that modern western culture celebrates new technology and aligns itself with cyber patterns of discourse as in social media platforms.</a:t>
            </a:r>
          </a:p>
          <a:p>
            <a:r>
              <a:rPr lang="en-US" dirty="0" smtClean="0">
                <a:latin typeface="Times New Roman" pitchFamily="18" charset="0"/>
                <a:cs typeface="Times New Roman" pitchFamily="18" charset="0"/>
              </a:rPr>
              <a:t>Social media is the new outlet for commercial </a:t>
            </a:r>
            <a:r>
              <a:rPr lang="en-US" dirty="0">
                <a:latin typeface="Times New Roman" pitchFamily="18" charset="0"/>
                <a:cs typeface="Times New Roman" pitchFamily="18" charset="0"/>
              </a:rPr>
              <a:t>products with entities </a:t>
            </a:r>
            <a:r>
              <a:rPr lang="en-US" dirty="0" smtClean="0">
                <a:latin typeface="Times New Roman" pitchFamily="18" charset="0"/>
                <a:cs typeface="Times New Roman" pitchFamily="18" charset="0"/>
              </a:rPr>
              <a:t>to make revenue from them.</a:t>
            </a:r>
          </a:p>
          <a:p>
            <a:r>
              <a:rPr lang="en-US" dirty="0" smtClean="0">
                <a:latin typeface="Times New Roman" pitchFamily="18" charset="0"/>
                <a:cs typeface="Times New Roman" pitchFamily="18" charset="0"/>
              </a:rPr>
              <a:t>Media </a:t>
            </a:r>
            <a:r>
              <a:rPr lang="en-US" dirty="0">
                <a:latin typeface="Times New Roman" pitchFamily="18" charset="0"/>
                <a:cs typeface="Times New Roman" pitchFamily="18" charset="0"/>
              </a:rPr>
              <a:t>has been so effective in cultural transformations to the point that Heidegger pessimistically referred to it as ‘world as picture’ </a:t>
            </a:r>
            <a:r>
              <a:rPr lang="en-US" dirty="0" smtClean="0">
                <a:latin typeface="Times New Roman" pitchFamily="18" charset="0"/>
                <a:cs typeface="Times New Roman" pitchFamily="18" charset="0"/>
              </a:rPr>
              <a:t>.</a:t>
            </a:r>
          </a:p>
          <a:p>
            <a:pPr lvl="0"/>
            <a:r>
              <a:rPr lang="en-US" dirty="0" smtClean="0">
                <a:latin typeface="Times New Roman" pitchFamily="18" charset="0"/>
                <a:cs typeface="Times New Roman" pitchFamily="18" charset="0"/>
              </a:rPr>
              <a:t>The </a:t>
            </a:r>
            <a:r>
              <a:rPr lang="en-US" dirty="0">
                <a:latin typeface="Times New Roman" pitchFamily="18" charset="0"/>
                <a:cs typeface="Times New Roman" pitchFamily="18" charset="0"/>
              </a:rPr>
              <a:t>lack of and the need for professional and organized media counter-attack effort on the global level has contributed dramatically in placing Saudi Arabia in a compromising position.</a:t>
            </a: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25489405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100</TotalTime>
  <Words>757</Words>
  <Application>Microsoft Office PowerPoint</Application>
  <PresentationFormat>On-screen Show (4:3)</PresentationFormat>
  <Paragraphs>41</Paragraphs>
  <Slides>8</Slides>
  <Notes>1</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Civic</vt:lpstr>
      <vt:lpstr>The American Media Attack On Saudi Arabia Over Khashoggi's Death  </vt:lpstr>
      <vt:lpstr>INTRODUCTION</vt:lpstr>
      <vt:lpstr>PowerPoint Presentation</vt:lpstr>
      <vt:lpstr>PowerPoint Presentation</vt:lpstr>
      <vt:lpstr>PowerPoint Presentation</vt:lpstr>
      <vt:lpstr>PowerPoint Presentation</vt:lpstr>
      <vt:lpstr>The Cultural Imagining &amp; the American Exceptionalism </vt:lpstr>
      <vt:lpstr>Conclusion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American Media Attack On Saudi Arabia Over Khashoggi's Death</dc:title>
  <dc:creator>maggie</dc:creator>
  <cp:lastModifiedBy>maggie</cp:lastModifiedBy>
  <cp:revision>10</cp:revision>
  <dcterms:created xsi:type="dcterms:W3CDTF">2019-04-22T18:42:43Z</dcterms:created>
  <dcterms:modified xsi:type="dcterms:W3CDTF">2019-04-22T23:56:19Z</dcterms:modified>
</cp:coreProperties>
</file>